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handoutMasterIdLst>
    <p:handoutMasterId r:id="rId15"/>
  </p:handoutMasterIdLst>
  <p:sldIdLst>
    <p:sldId id="256" r:id="rId2"/>
    <p:sldId id="286" r:id="rId3"/>
    <p:sldId id="259" r:id="rId4"/>
    <p:sldId id="283" r:id="rId5"/>
    <p:sldId id="284" r:id="rId6"/>
    <p:sldId id="262" r:id="rId7"/>
    <p:sldId id="282" r:id="rId8"/>
    <p:sldId id="277" r:id="rId9"/>
    <p:sldId id="269" r:id="rId10"/>
    <p:sldId id="265" r:id="rId11"/>
    <p:sldId id="263" r:id="rId12"/>
    <p:sldId id="281" r:id="rId13"/>
    <p:sldId id="287"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anos Users02" initials="DU" lastIdx="2" clrIdx="0">
    <p:extLst>
      <p:ext uri="{19B8F6BF-5375-455C-9EA6-DF929625EA0E}">
        <p15:presenceInfo xmlns:p15="http://schemas.microsoft.com/office/powerpoint/2012/main" userId="Damianos Users0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6" autoAdjust="0"/>
    <p:restoredTop sz="94660"/>
  </p:normalViewPr>
  <p:slideViewPr>
    <p:cSldViewPr snapToGrid="0">
      <p:cViewPr varScale="1">
        <p:scale>
          <a:sx n="79" d="100"/>
          <a:sy n="79" d="100"/>
        </p:scale>
        <p:origin x="144"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4FF7DEE-4F2A-48F3-97FC-EBE72C2CE69F}" type="datetimeFigureOut">
              <a:rPr lang="en-GB" smtClean="0"/>
              <a:t>20/10/2017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2081CD5-910E-4FD7-9E5D-632DF4ADC4A1}" type="slidenum">
              <a:rPr lang="en-GB" smtClean="0"/>
              <a:t>‹#›</a:t>
            </a:fld>
            <a:endParaRPr lang="en-GB"/>
          </a:p>
        </p:txBody>
      </p:sp>
    </p:spTree>
    <p:extLst>
      <p:ext uri="{BB962C8B-B14F-4D97-AF65-F5344CB8AC3E}">
        <p14:creationId xmlns:p14="http://schemas.microsoft.com/office/powerpoint/2010/main" val="33978348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18BF826-E530-403E-99AE-8FAD1B0301C9}" type="datetimeFigureOut">
              <a:rPr lang="en-GB" smtClean="0"/>
              <a:t>20/10/2017</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25F2E89-3589-4F2C-A5E0-253CE57C126F}" type="slidenum">
              <a:rPr lang="en-GB" smtClean="0"/>
              <a:t>‹#›</a:t>
            </a:fld>
            <a:endParaRPr lang="en-GB"/>
          </a:p>
        </p:txBody>
      </p:sp>
    </p:spTree>
    <p:extLst>
      <p:ext uri="{BB962C8B-B14F-4D97-AF65-F5344CB8AC3E}">
        <p14:creationId xmlns:p14="http://schemas.microsoft.com/office/powerpoint/2010/main" val="34208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BF826-E530-403E-99AE-8FAD1B0301C9}"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52726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BF826-E530-403E-99AE-8FAD1B0301C9}"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165454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BF826-E530-403E-99AE-8FAD1B0301C9}"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253983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BF826-E530-403E-99AE-8FAD1B0301C9}"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325939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8BF826-E530-403E-99AE-8FAD1B0301C9}"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33086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8BF826-E530-403E-99AE-8FAD1B0301C9}"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319709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8BF826-E530-403E-99AE-8FAD1B0301C9}"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346349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BF826-E530-403E-99AE-8FAD1B0301C9}"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5F2E89-3589-4F2C-A5E0-253CE57C126F}" type="slidenum">
              <a:rPr lang="en-GB" smtClean="0"/>
              <a:t>‹#›</a:t>
            </a:fld>
            <a:endParaRPr lang="en-GB"/>
          </a:p>
        </p:txBody>
      </p:sp>
    </p:spTree>
    <p:extLst>
      <p:ext uri="{BB962C8B-B14F-4D97-AF65-F5344CB8AC3E}">
        <p14:creationId xmlns:p14="http://schemas.microsoft.com/office/powerpoint/2010/main" val="155213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18BF826-E530-403E-99AE-8FAD1B0301C9}"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25F2E89-3589-4F2C-A5E0-253CE57C126F}" type="slidenum">
              <a:rPr lang="en-GB" smtClean="0"/>
              <a:t>‹#›</a:t>
            </a:fld>
            <a:endParaRPr lang="en-GB"/>
          </a:p>
        </p:txBody>
      </p:sp>
    </p:spTree>
    <p:extLst>
      <p:ext uri="{BB962C8B-B14F-4D97-AF65-F5344CB8AC3E}">
        <p14:creationId xmlns:p14="http://schemas.microsoft.com/office/powerpoint/2010/main" val="114362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18BF826-E530-403E-99AE-8FAD1B0301C9}" type="datetimeFigureOut">
              <a:rPr lang="en-GB" smtClean="0"/>
              <a:t>20/10/2017</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25F2E89-3589-4F2C-A5E0-253CE57C126F}" type="slidenum">
              <a:rPr lang="en-GB" smtClean="0"/>
              <a:t>‹#›</a:t>
            </a:fld>
            <a:endParaRPr lang="en-GB"/>
          </a:p>
        </p:txBody>
      </p:sp>
    </p:spTree>
    <p:extLst>
      <p:ext uri="{BB962C8B-B14F-4D97-AF65-F5344CB8AC3E}">
        <p14:creationId xmlns:p14="http://schemas.microsoft.com/office/powerpoint/2010/main" val="13324126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18BF826-E530-403E-99AE-8FAD1B0301C9}" type="datetimeFigureOut">
              <a:rPr lang="en-GB" smtClean="0"/>
              <a:t>20/10/2017</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25F2E89-3589-4F2C-A5E0-253CE57C126F}" type="slidenum">
              <a:rPr lang="en-GB" smtClean="0"/>
              <a:t>‹#›</a:t>
            </a:fld>
            <a:endParaRPr lang="en-GB"/>
          </a:p>
        </p:txBody>
      </p:sp>
    </p:spTree>
    <p:extLst>
      <p:ext uri="{BB962C8B-B14F-4D97-AF65-F5344CB8AC3E}">
        <p14:creationId xmlns:p14="http://schemas.microsoft.com/office/powerpoint/2010/main" val="2707727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477" y="-21884"/>
            <a:ext cx="12374477" cy="6879884"/>
          </a:xfrm>
          <a:prstGeom prst="rect">
            <a:avLst/>
          </a:prstGeom>
        </p:spPr>
      </p:pic>
    </p:spTree>
    <p:extLst>
      <p:ext uri="{BB962C8B-B14F-4D97-AF65-F5344CB8AC3E}">
        <p14:creationId xmlns:p14="http://schemas.microsoft.com/office/powerpoint/2010/main" val="73701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2060"/>
                </a:solidFill>
              </a:rPr>
              <a:t>Cyprus Residency and Citizenship</a:t>
            </a:r>
            <a:r>
              <a:rPr lang="en-GB" dirty="0"/>
              <a:t/>
            </a:r>
            <a:br>
              <a:rPr lang="en-GB" dirty="0"/>
            </a:br>
            <a:endParaRPr lang="en-GB" dirty="0"/>
          </a:p>
        </p:txBody>
      </p:sp>
      <p:sp>
        <p:nvSpPr>
          <p:cNvPr id="3" name="Content Placeholder 2"/>
          <p:cNvSpPr>
            <a:spLocks noGrp="1"/>
          </p:cNvSpPr>
          <p:nvPr>
            <p:ph idx="1"/>
          </p:nvPr>
        </p:nvSpPr>
        <p:spPr>
          <a:xfrm>
            <a:off x="657224" y="1465118"/>
            <a:ext cx="10719955" cy="4940445"/>
          </a:xfrm>
        </p:spPr>
        <p:txBody>
          <a:bodyPr>
            <a:normAutofit fontScale="92500"/>
          </a:bodyPr>
          <a:lstStyle/>
          <a:p>
            <a:pPr algn="just"/>
            <a:r>
              <a:rPr lang="en-GB" dirty="0"/>
              <a:t>The firm has been one of the first to assist non-EU high-net-worth individuals in obtaining Cypriot citizenship or a Cypriot residence permit on economic grounds.</a:t>
            </a:r>
          </a:p>
          <a:p>
            <a:pPr algn="just"/>
            <a:r>
              <a:rPr lang="en-GB" dirty="0"/>
              <a:t>The firm assists clients with the relevant applications and with their investments in Cyprus in order to acquire the relevant citizenship or residence permit, which may include:</a:t>
            </a:r>
          </a:p>
          <a:p>
            <a:pPr marL="0" indent="0" algn="just">
              <a:buNone/>
            </a:pPr>
            <a:r>
              <a:rPr lang="en-GB" dirty="0"/>
              <a:t>     - 	Real estate, land development projects and infrastructure projects;</a:t>
            </a:r>
          </a:p>
          <a:p>
            <a:pPr marL="0" indent="0" algn="just">
              <a:buNone/>
            </a:pPr>
            <a:r>
              <a:rPr lang="en-GB" dirty="0"/>
              <a:t>     - 	Purchase or establishment or participation in Cyprus businesses and companies;</a:t>
            </a:r>
          </a:p>
          <a:p>
            <a:pPr marL="0" indent="0" algn="just">
              <a:buNone/>
            </a:pPr>
            <a:r>
              <a:rPr lang="en-GB" dirty="0"/>
              <a:t>     -  	Investment in Alternative Investment Funds or financial assets of Cyprus 	companies 	or Cyprus organisations that are licensed by the Cyprus Securities and Exchange 	Commission; and</a:t>
            </a:r>
          </a:p>
          <a:p>
            <a:pPr marL="0" indent="0" algn="just">
              <a:buNone/>
            </a:pPr>
            <a:r>
              <a:rPr lang="en-GB" dirty="0"/>
              <a:t> -	Combination of investments – investment in government bonds. </a:t>
            </a:r>
          </a:p>
          <a:p>
            <a:pPr marL="0" indent="0" algn="just">
              <a:buNone/>
            </a:pPr>
            <a:endParaRPr lang="en-GB" dirty="0"/>
          </a:p>
          <a:p>
            <a:pPr marL="0" indent="0" algn="just">
              <a:buNone/>
            </a:pPr>
            <a:r>
              <a:rPr lang="en-GB" dirty="0"/>
              <a:t> </a:t>
            </a:r>
          </a:p>
          <a:p>
            <a:endParaRPr lang="en-GB" dirty="0"/>
          </a:p>
        </p:txBody>
      </p:sp>
    </p:spTree>
    <p:extLst>
      <p:ext uri="{BB962C8B-B14F-4D97-AF65-F5344CB8AC3E}">
        <p14:creationId xmlns:p14="http://schemas.microsoft.com/office/powerpoint/2010/main" val="36675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2060"/>
                </a:solidFill>
              </a:rPr>
              <a:t>Taxation</a:t>
            </a:r>
          </a:p>
        </p:txBody>
      </p:sp>
      <p:sp>
        <p:nvSpPr>
          <p:cNvPr id="5" name="Content Placeholder 4"/>
          <p:cNvSpPr>
            <a:spLocks noGrp="1"/>
          </p:cNvSpPr>
          <p:nvPr>
            <p:ph idx="1"/>
          </p:nvPr>
        </p:nvSpPr>
        <p:spPr/>
        <p:txBody>
          <a:bodyPr>
            <a:normAutofit fontScale="62500" lnSpcReduction="20000"/>
          </a:bodyPr>
          <a:lstStyle/>
          <a:p>
            <a:pPr algn="just"/>
            <a:r>
              <a:rPr lang="en-GB" dirty="0"/>
              <a:t>Cyprus offers one of the most attractive tax systems in Europe. The country provides a simplified, effective and transparent tax regime that is fully compliant with the EU laws and regulations.</a:t>
            </a:r>
          </a:p>
          <a:p>
            <a:pPr algn="just"/>
            <a:r>
              <a:rPr lang="en-GB" dirty="0"/>
              <a:t>Cyprus has the lowest corporate tax rate in the Eurozone at 12,5%. </a:t>
            </a:r>
          </a:p>
          <a:p>
            <a:pPr algn="just"/>
            <a:r>
              <a:rPr lang="en-GB" dirty="0"/>
              <a:t>Dividend income, profits from overseas permanent establishments and profits from the sale of securities are exempt from tax . </a:t>
            </a:r>
          </a:p>
          <a:p>
            <a:pPr algn="just"/>
            <a:r>
              <a:rPr lang="en-GB" dirty="0">
                <a:solidFill>
                  <a:schemeClr val="tx1"/>
                </a:solidFill>
              </a:rPr>
              <a:t>There is no withholding tax on dividends, interest and royalties paid </a:t>
            </a:r>
            <a:r>
              <a:rPr lang="en-US" dirty="0">
                <a:solidFill>
                  <a:schemeClr val="tx1"/>
                </a:solidFill>
              </a:rPr>
              <a:t>to non-residents of Cyprus (except royalties earned on rights used within Cyprus).</a:t>
            </a:r>
          </a:p>
          <a:p>
            <a:pPr algn="just"/>
            <a:r>
              <a:rPr lang="en-US" dirty="0" smtClean="0">
                <a:solidFill>
                  <a:schemeClr val="tx1"/>
                </a:solidFill>
              </a:rPr>
              <a:t>No </a:t>
            </a:r>
            <a:r>
              <a:rPr lang="en-US" dirty="0">
                <a:solidFill>
                  <a:schemeClr val="tx1"/>
                </a:solidFill>
              </a:rPr>
              <a:t>capital gains tax is imposed on anything under Cyprus law except on gains from the disposal of real estate, provided that such real estate is situated in Cyprus. </a:t>
            </a:r>
          </a:p>
          <a:p>
            <a:pPr algn="just"/>
            <a:r>
              <a:rPr lang="en-GB" dirty="0">
                <a:solidFill>
                  <a:schemeClr val="tx1"/>
                </a:solidFill>
              </a:rPr>
              <a:t>Most international transactions are exempt from VAT. </a:t>
            </a:r>
          </a:p>
          <a:p>
            <a:pPr algn="just"/>
            <a:r>
              <a:rPr lang="en-GB" dirty="0"/>
              <a:t>Cyprus has also developed a wide network of double taxation treaties with 60 countries. </a:t>
            </a:r>
            <a:r>
              <a:rPr lang="en-GB" dirty="0">
                <a:solidFill>
                  <a:schemeClr val="tx1"/>
                </a:solidFill>
              </a:rPr>
              <a:t>Such treaties provide for nil or reduced withholding tax rates on dividends, interest, royalties and pensions received from abroad</a:t>
            </a:r>
            <a:r>
              <a:rPr lang="en-GB" dirty="0" smtClean="0">
                <a:solidFill>
                  <a:schemeClr val="tx1"/>
                </a:solidFill>
              </a:rPr>
              <a:t>.</a:t>
            </a:r>
          </a:p>
          <a:p>
            <a:pPr algn="just"/>
            <a:r>
              <a:rPr lang="en-US" dirty="0">
                <a:solidFill>
                  <a:schemeClr val="tx1"/>
                </a:solidFill>
              </a:rPr>
              <a:t>Cyprus offers a very attractive non-</a:t>
            </a:r>
            <a:r>
              <a:rPr lang="en-US" dirty="0" err="1">
                <a:solidFill>
                  <a:schemeClr val="tx1"/>
                </a:solidFill>
              </a:rPr>
              <a:t>dom</a:t>
            </a:r>
            <a:r>
              <a:rPr lang="en-US" dirty="0">
                <a:solidFill>
                  <a:schemeClr val="tx1"/>
                </a:solidFill>
              </a:rPr>
              <a:t> scheme whereby an individual who is a tax resident of Cyprus but he/she is not domiciled in Cyprus, will be exempt from tax on certain categories of income such as interest, rent, and dividends for seventeen years. Tax residency can be granted if an individual stays in Cyprus for more than 60 days, provided that she/he is not tax resident somewhere else in the world.</a:t>
            </a:r>
          </a:p>
          <a:p>
            <a:pPr algn="just"/>
            <a:endParaRPr lang="en-GB" dirty="0">
              <a:solidFill>
                <a:schemeClr val="tx1"/>
              </a:solidFill>
            </a:endParaRPr>
          </a:p>
        </p:txBody>
      </p:sp>
    </p:spTree>
    <p:extLst>
      <p:ext uri="{BB962C8B-B14F-4D97-AF65-F5344CB8AC3E}">
        <p14:creationId xmlns:p14="http://schemas.microsoft.com/office/powerpoint/2010/main" val="388931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Contact information</a:t>
            </a:r>
          </a:p>
        </p:txBody>
      </p:sp>
      <p:sp>
        <p:nvSpPr>
          <p:cNvPr id="3" name="Content Placeholder 2"/>
          <p:cNvSpPr>
            <a:spLocks noGrp="1"/>
          </p:cNvSpPr>
          <p:nvPr>
            <p:ph idx="1"/>
          </p:nvPr>
        </p:nvSpPr>
        <p:spPr/>
        <p:txBody>
          <a:bodyPr>
            <a:normAutofit/>
          </a:bodyPr>
          <a:lstStyle/>
          <a:p>
            <a:r>
              <a:rPr lang="en-GB" dirty="0"/>
              <a:t>Address: </a:t>
            </a:r>
            <a:r>
              <a:rPr lang="en-GB" dirty="0" smtClean="0"/>
              <a:t>2 Dramas St., 4</a:t>
            </a:r>
            <a:r>
              <a:rPr lang="en-GB" baseline="30000" dirty="0" smtClean="0"/>
              <a:t>th</a:t>
            </a:r>
            <a:r>
              <a:rPr lang="en-GB" dirty="0" smtClean="0"/>
              <a:t> floor, </a:t>
            </a:r>
            <a:r>
              <a:rPr lang="en-GB" dirty="0"/>
              <a:t>Nicosia P.C. 1077, Cyprus </a:t>
            </a:r>
          </a:p>
          <a:p>
            <a:r>
              <a:rPr lang="en-GB" dirty="0"/>
              <a:t>E-mail:  info@damianoslaw.com</a:t>
            </a:r>
          </a:p>
          <a:p>
            <a:r>
              <a:rPr lang="en-GB" dirty="0"/>
              <a:t>Telephone: (+357) 22021212</a:t>
            </a:r>
          </a:p>
          <a:p>
            <a:r>
              <a:rPr lang="en-GB" dirty="0"/>
              <a:t>Fax: (+357) 22021213</a:t>
            </a:r>
          </a:p>
          <a:p>
            <a:r>
              <a:rPr lang="en-GB" dirty="0"/>
              <a:t>Website: www.damianoslaw.com</a:t>
            </a:r>
          </a:p>
          <a:p>
            <a:endParaRPr lang="en-GB" dirty="0"/>
          </a:p>
          <a:p>
            <a:endParaRPr lang="en-GB" dirty="0"/>
          </a:p>
        </p:txBody>
      </p:sp>
    </p:spTree>
    <p:extLst>
      <p:ext uri="{BB962C8B-B14F-4D97-AF65-F5344CB8AC3E}">
        <p14:creationId xmlns:p14="http://schemas.microsoft.com/office/powerpoint/2010/main" val="1216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Thank you</a:t>
            </a:r>
            <a:endParaRPr lang="en-GB" dirty="0">
              <a:solidFill>
                <a:srgbClr val="002060"/>
              </a:solidFill>
            </a:endParaRP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06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The firm</a:t>
            </a:r>
            <a:endParaRPr lang="en-GB" dirty="0">
              <a:solidFill>
                <a:srgbClr val="002060"/>
              </a:solidFill>
            </a:endParaRPr>
          </a:p>
        </p:txBody>
      </p:sp>
      <p:sp>
        <p:nvSpPr>
          <p:cNvPr id="4" name="Content Placeholder 3"/>
          <p:cNvSpPr>
            <a:spLocks noGrp="1"/>
          </p:cNvSpPr>
          <p:nvPr>
            <p:ph idx="1"/>
          </p:nvPr>
        </p:nvSpPr>
        <p:spPr>
          <a:xfrm>
            <a:off x="246222" y="2157731"/>
            <a:ext cx="11065024" cy="2939972"/>
          </a:xfrm>
          <a:prstGeom prst="rect">
            <a:avLst/>
          </a:prstGeom>
        </p:spPr>
        <p:txBody>
          <a:bodyPr wrap="square">
            <a:spAutoFit/>
          </a:bodyPr>
          <a:lstStyle/>
          <a:p>
            <a:pPr marL="0" indent="0" algn="just">
              <a:buNone/>
            </a:pPr>
            <a:r>
              <a:rPr lang="en-US" sz="2800" dirty="0">
                <a:solidFill>
                  <a:prstClr val="black">
                    <a:lumMod val="85000"/>
                    <a:lumOff val="15000"/>
                  </a:prstClr>
                </a:solidFill>
              </a:rPr>
              <a:t>Michael </a:t>
            </a:r>
            <a:r>
              <a:rPr lang="en-US" sz="2800" dirty="0" err="1">
                <a:solidFill>
                  <a:prstClr val="black">
                    <a:lumMod val="85000"/>
                    <a:lumOff val="15000"/>
                  </a:prstClr>
                </a:solidFill>
              </a:rPr>
              <a:t>Damianos</a:t>
            </a:r>
            <a:r>
              <a:rPr lang="en-US" sz="2800" dirty="0">
                <a:solidFill>
                  <a:prstClr val="black">
                    <a:lumMod val="85000"/>
                    <a:lumOff val="15000"/>
                  </a:prstClr>
                </a:solidFill>
              </a:rPr>
              <a:t> &amp; Co LLC is a Cypriot boutique law firm </a:t>
            </a:r>
            <a:r>
              <a:rPr lang="en-GB" sz="2800" dirty="0"/>
              <a:t>with a strong corporate, banking, energy and private client focus. </a:t>
            </a:r>
          </a:p>
          <a:p>
            <a:pPr marL="0" indent="0" algn="just">
              <a:buNone/>
            </a:pPr>
            <a:r>
              <a:rPr lang="en-GB" sz="2800" dirty="0"/>
              <a:t>The firm has a highly international practice and </a:t>
            </a:r>
            <a:r>
              <a:rPr lang="en-US" sz="2800" dirty="0"/>
              <a:t>an expanding client base, ranging from high-net-worth individuals through to a variety of corporate entities and multinational organizations (private/public companies and funds).</a:t>
            </a:r>
            <a:endParaRPr lang="en-GB" sz="2800" dirty="0"/>
          </a:p>
          <a:p>
            <a:pPr marL="0" lvl="0" indent="0">
              <a:lnSpc>
                <a:spcPct val="85000"/>
              </a:lnSpc>
              <a:spcBef>
                <a:spcPts val="1300"/>
              </a:spcBef>
              <a:buNone/>
            </a:pPr>
            <a:endParaRPr lang="en-GB" sz="2400" dirty="0">
              <a:solidFill>
                <a:prstClr val="black">
                  <a:lumMod val="85000"/>
                  <a:lumOff val="15000"/>
                </a:prstClr>
              </a:solidFill>
            </a:endParaRPr>
          </a:p>
        </p:txBody>
      </p:sp>
    </p:spTree>
    <p:extLst>
      <p:ext uri="{BB962C8B-B14F-4D97-AF65-F5344CB8AC3E}">
        <p14:creationId xmlns:p14="http://schemas.microsoft.com/office/powerpoint/2010/main" val="328559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89142"/>
            <a:ext cx="10772775" cy="1658198"/>
          </a:xfrm>
        </p:spPr>
        <p:txBody>
          <a:bodyPr/>
          <a:lstStyle/>
          <a:p>
            <a:r>
              <a:rPr lang="en-GB" dirty="0">
                <a:solidFill>
                  <a:srgbClr val="002060"/>
                </a:solidFill>
              </a:rPr>
              <a:t>The firm’s founder</a:t>
            </a:r>
          </a:p>
        </p:txBody>
      </p:sp>
      <p:sp>
        <p:nvSpPr>
          <p:cNvPr id="3" name="Content Placeholder 2"/>
          <p:cNvSpPr>
            <a:spLocks noGrp="1"/>
          </p:cNvSpPr>
          <p:nvPr>
            <p:ph idx="1"/>
          </p:nvPr>
        </p:nvSpPr>
        <p:spPr>
          <a:xfrm>
            <a:off x="4042064" y="1907772"/>
            <a:ext cx="7387935" cy="4752801"/>
          </a:xfrm>
        </p:spPr>
        <p:txBody>
          <a:bodyPr>
            <a:normAutofit/>
          </a:bodyPr>
          <a:lstStyle/>
          <a:p>
            <a:pPr marL="0" indent="0" algn="just">
              <a:buNone/>
            </a:pPr>
            <a:r>
              <a:rPr lang="en-GB" dirty="0"/>
              <a:t>The firm’s founder is a Solicitor of the Supreme Court of England and Wales and a member of the Cyprus Bar Association.  Before practicing in Cyprus he qualified as a solicitor at the London office of Simmons &amp; Simmons and then moved to the London office of Hogan </a:t>
            </a:r>
            <a:r>
              <a:rPr lang="en-GB" dirty="0" err="1"/>
              <a:t>Lovells</a:t>
            </a:r>
            <a:r>
              <a:rPr lang="en-GB" dirty="0"/>
              <a:t>, where he was mainly involved in mergers and acquisitions (general), energy related mergers and acquisitions and energy related commercial and regulatory work.</a:t>
            </a:r>
          </a:p>
          <a:p>
            <a:pPr marL="0" indent="0" algn="just">
              <a:buNone/>
            </a:pPr>
            <a:r>
              <a:rPr lang="en-US" dirty="0"/>
              <a:t>Both the founder and the firm are consistently ranked in Chambers Global and The Legal 500.</a:t>
            </a:r>
            <a:endParaRPr lang="en-GB" dirty="0"/>
          </a:p>
          <a:p>
            <a:pPr marL="0" indent="0" algn="just">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6" y="1907772"/>
            <a:ext cx="3567338" cy="3320744"/>
          </a:xfrm>
          <a:prstGeom prst="rect">
            <a:avLst/>
          </a:prstGeom>
          <a:ln>
            <a:noFill/>
          </a:ln>
          <a:effectLst>
            <a:softEdge rad="112500"/>
          </a:effectLst>
        </p:spPr>
      </p:pic>
    </p:spTree>
    <p:extLst>
      <p:ext uri="{BB962C8B-B14F-4D97-AF65-F5344CB8AC3E}">
        <p14:creationId xmlns:p14="http://schemas.microsoft.com/office/powerpoint/2010/main" val="44675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65" y="507691"/>
            <a:ext cx="10772775" cy="833252"/>
          </a:xfrm>
        </p:spPr>
        <p:txBody>
          <a:bodyPr/>
          <a:lstStyle/>
          <a:p>
            <a:r>
              <a:rPr lang="en-US" dirty="0">
                <a:solidFill>
                  <a:srgbClr val="002060"/>
                </a:solidFill>
              </a:rPr>
              <a:t>Our offices</a:t>
            </a:r>
            <a:endParaRPr lang="en-GB" dirty="0">
              <a:solidFill>
                <a:srgbClr val="002060"/>
              </a:solidFill>
            </a:endParaRPr>
          </a:p>
        </p:txBody>
      </p:sp>
      <p:sp>
        <p:nvSpPr>
          <p:cNvPr id="3" name="Content Placeholder 2"/>
          <p:cNvSpPr>
            <a:spLocks noGrp="1"/>
          </p:cNvSpPr>
          <p:nvPr>
            <p:ph idx="1"/>
          </p:nvPr>
        </p:nvSpPr>
        <p:spPr>
          <a:xfrm>
            <a:off x="729665" y="1267526"/>
            <a:ext cx="9842607" cy="509999"/>
          </a:xfrm>
        </p:spPr>
        <p:txBody>
          <a:bodyPr/>
          <a:lstStyle/>
          <a:p>
            <a:pPr marL="0" indent="0">
              <a:buNone/>
            </a:pPr>
            <a:r>
              <a:rPr lang="en-US" dirty="0"/>
              <a:t>Our offices are located in the heart of Nicosia in state of the art facilities. </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7082" y="1767231"/>
            <a:ext cx="6548857" cy="4911642"/>
          </a:xfrm>
          <a:prstGeom prst="rect">
            <a:avLst/>
          </a:prstGeom>
          <a:ln>
            <a:noFill/>
          </a:ln>
          <a:effectLst>
            <a:softEdge rad="112500"/>
          </a:effec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4891"/>
          <a:stretch/>
        </p:blipFill>
        <p:spPr>
          <a:xfrm rot="5400000">
            <a:off x="-43901" y="1813589"/>
            <a:ext cx="4938056" cy="4792511"/>
          </a:xfrm>
          <a:prstGeom prst="rect">
            <a:avLst/>
          </a:prstGeom>
          <a:ln>
            <a:noFill/>
          </a:ln>
          <a:effectLst>
            <a:softEdge rad="112500"/>
          </a:effectLst>
        </p:spPr>
      </p:pic>
    </p:spTree>
    <p:extLst>
      <p:ext uri="{BB962C8B-B14F-4D97-AF65-F5344CB8AC3E}">
        <p14:creationId xmlns:p14="http://schemas.microsoft.com/office/powerpoint/2010/main" val="415716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355" y="68613"/>
            <a:ext cx="4898712" cy="3214254"/>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737" y="13195"/>
            <a:ext cx="4904508" cy="3269671"/>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966355" y="3338284"/>
            <a:ext cx="4898712" cy="3269674"/>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7736" y="3435926"/>
            <a:ext cx="4904509" cy="3269673"/>
          </a:xfrm>
          <a:prstGeom prst="rect">
            <a:avLst/>
          </a:prstGeom>
          <a:ln>
            <a:noFill/>
          </a:ln>
          <a:effectLst>
            <a:softEdge rad="112500"/>
          </a:effectLst>
        </p:spPr>
      </p:pic>
    </p:spTree>
    <p:extLst>
      <p:ext uri="{BB962C8B-B14F-4D97-AF65-F5344CB8AC3E}">
        <p14:creationId xmlns:p14="http://schemas.microsoft.com/office/powerpoint/2010/main" val="334971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Main areas of practice</a:t>
            </a:r>
          </a:p>
        </p:txBody>
      </p:sp>
      <p:sp>
        <p:nvSpPr>
          <p:cNvPr id="3" name="Content Placeholder 2"/>
          <p:cNvSpPr>
            <a:spLocks noGrp="1"/>
          </p:cNvSpPr>
          <p:nvPr>
            <p:ph idx="1"/>
          </p:nvPr>
        </p:nvSpPr>
        <p:spPr>
          <a:xfrm>
            <a:off x="785811" y="1724891"/>
            <a:ext cx="10515600" cy="4970107"/>
          </a:xfrm>
        </p:spPr>
        <p:txBody>
          <a:bodyPr>
            <a:normAutofit fontScale="47500" lnSpcReduction="20000"/>
          </a:bodyPr>
          <a:lstStyle/>
          <a:p>
            <a:pPr lvl="1">
              <a:buFont typeface="Wingdings" panose="05000000000000000000" pitchFamily="2" charset="2"/>
              <a:buChar char="§"/>
            </a:pPr>
            <a:r>
              <a:rPr lang="en-GB" sz="2500" dirty="0"/>
              <a:t>Although a full service Cyprus law firm, the firm specializes in the following areas of law:</a:t>
            </a:r>
          </a:p>
          <a:p>
            <a:pPr marL="0" indent="0">
              <a:buNone/>
            </a:pPr>
            <a:r>
              <a:rPr lang="en-GB" sz="2500" dirty="0"/>
              <a:t>       - International (and local) mergers and acquisitions;</a:t>
            </a:r>
          </a:p>
          <a:p>
            <a:pPr marL="0" indent="0">
              <a:buNone/>
            </a:pPr>
            <a:r>
              <a:rPr lang="en-GB" sz="2500" dirty="0"/>
              <a:t>       - General corporate advice (including corporate disputes);</a:t>
            </a:r>
          </a:p>
          <a:p>
            <a:pPr marL="0" indent="0">
              <a:buNone/>
            </a:pPr>
            <a:r>
              <a:rPr lang="en-GB" sz="2500" dirty="0"/>
              <a:t>       - Energy;</a:t>
            </a:r>
          </a:p>
          <a:p>
            <a:pPr marL="0" indent="0">
              <a:buNone/>
            </a:pPr>
            <a:r>
              <a:rPr lang="en-GB" sz="2500" dirty="0"/>
              <a:t>       - General commercial work;</a:t>
            </a:r>
          </a:p>
          <a:p>
            <a:pPr marL="0" indent="0">
              <a:buNone/>
            </a:pPr>
            <a:r>
              <a:rPr lang="en-GB" sz="2500" dirty="0"/>
              <a:t>       - Insolvency;</a:t>
            </a:r>
          </a:p>
          <a:p>
            <a:pPr marL="0" indent="0">
              <a:buNone/>
            </a:pPr>
            <a:r>
              <a:rPr lang="en-GB" sz="2500" dirty="0"/>
              <a:t>       - Banking;</a:t>
            </a:r>
          </a:p>
          <a:p>
            <a:pPr marL="0" indent="0">
              <a:buNone/>
            </a:pPr>
            <a:r>
              <a:rPr lang="en-GB" sz="2500" dirty="0"/>
              <a:t>       - Capital Markets;</a:t>
            </a:r>
          </a:p>
          <a:p>
            <a:pPr marL="0" indent="0">
              <a:buNone/>
            </a:pPr>
            <a:r>
              <a:rPr lang="en-GB" sz="2500" dirty="0"/>
              <a:t>       - Intellectual Property;</a:t>
            </a:r>
          </a:p>
          <a:p>
            <a:pPr marL="0" indent="0">
              <a:buNone/>
            </a:pPr>
            <a:r>
              <a:rPr lang="en-GB" sz="2500" dirty="0"/>
              <a:t>       - Employment Law;</a:t>
            </a:r>
          </a:p>
          <a:p>
            <a:pPr marL="0" indent="0">
              <a:buNone/>
            </a:pPr>
            <a:r>
              <a:rPr lang="en-GB" sz="2500" dirty="0"/>
              <a:t>       - Real Estate; and</a:t>
            </a:r>
          </a:p>
          <a:p>
            <a:pPr marL="0" indent="0">
              <a:buNone/>
            </a:pPr>
            <a:r>
              <a:rPr lang="en-GB" sz="2500" dirty="0"/>
              <a:t>       - Private Client.</a:t>
            </a:r>
          </a:p>
          <a:p>
            <a:pPr marL="0" indent="0">
              <a:buNone/>
            </a:pPr>
            <a:endParaRPr lang="en-GB" sz="2500" dirty="0"/>
          </a:p>
          <a:p>
            <a:pPr lvl="1">
              <a:buFont typeface="Wingdings" panose="05000000000000000000" pitchFamily="2" charset="2"/>
              <a:buChar char="§"/>
            </a:pPr>
            <a:r>
              <a:rPr lang="en-GB" sz="2500" dirty="0"/>
              <a:t>We also specialize in:</a:t>
            </a:r>
          </a:p>
          <a:p>
            <a:pPr marL="0" indent="0">
              <a:buNone/>
            </a:pPr>
            <a:r>
              <a:rPr lang="en-GB" sz="2500" dirty="0"/>
              <a:t>      - Corporate/Fiduciary services;</a:t>
            </a:r>
          </a:p>
          <a:p>
            <a:pPr marL="0" indent="0">
              <a:buNone/>
            </a:pPr>
            <a:r>
              <a:rPr lang="en-GB" sz="2500" dirty="0"/>
              <a:t>      - Cyprus International Trusts; </a:t>
            </a:r>
          </a:p>
          <a:p>
            <a:pPr marL="0" indent="0">
              <a:buNone/>
            </a:pPr>
            <a:r>
              <a:rPr lang="en-GB" sz="2500" dirty="0"/>
              <a:t>      - Cyprus Citizenship/Residence Permits; and</a:t>
            </a:r>
          </a:p>
          <a:p>
            <a:pPr marL="0" indent="0">
              <a:buNone/>
            </a:pPr>
            <a:r>
              <a:rPr lang="en-GB" sz="2500" dirty="0"/>
              <a:t>      - Cyprus non-resident </a:t>
            </a:r>
            <a:r>
              <a:rPr lang="en-GB" sz="2500" dirty="0" err="1"/>
              <a:t>dom</a:t>
            </a:r>
            <a:r>
              <a:rPr lang="en-GB" sz="2500" dirty="0"/>
              <a:t> scheme.</a:t>
            </a:r>
          </a:p>
          <a:p>
            <a:pPr marL="0" indent="0">
              <a:buNone/>
            </a:pPr>
            <a:endParaRPr lang="en-GB" sz="2500" dirty="0"/>
          </a:p>
          <a:p>
            <a:pPr marL="0" indent="0">
              <a:buNone/>
            </a:pPr>
            <a:endParaRPr lang="en-GB" dirty="0"/>
          </a:p>
        </p:txBody>
      </p:sp>
    </p:spTree>
    <p:extLst>
      <p:ext uri="{BB962C8B-B14F-4D97-AF65-F5344CB8AC3E}">
        <p14:creationId xmlns:p14="http://schemas.microsoft.com/office/powerpoint/2010/main" val="98615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solidFill>
                <a:srgbClr val="002060"/>
              </a:solidFill>
            </a:endParaRPr>
          </a:p>
        </p:txBody>
      </p:sp>
      <p:sp>
        <p:nvSpPr>
          <p:cNvPr id="3" name="Content Placeholder 2"/>
          <p:cNvSpPr>
            <a:spLocks noGrp="1"/>
          </p:cNvSpPr>
          <p:nvPr>
            <p:ph idx="1"/>
          </p:nvPr>
        </p:nvSpPr>
        <p:spPr>
          <a:xfrm>
            <a:off x="676274" y="2323408"/>
            <a:ext cx="10753725" cy="3766185"/>
          </a:xfrm>
        </p:spPr>
        <p:txBody>
          <a:bodyPr/>
          <a:lstStyle/>
          <a:p>
            <a:pPr lvl="1" algn="just">
              <a:buFont typeface="Wingdings" panose="05000000000000000000" pitchFamily="2" charset="2"/>
              <a:buChar char="§"/>
            </a:pPr>
            <a:r>
              <a:rPr lang="en-GB" dirty="0"/>
              <a:t>Being a low-tax jurisdiction, Cyprus attracts a lot of overseas work. The firm specializes in assisting international law firms and clients with their work both in and through Cyprus and it also assists some local medium/big size groups of companies with their work in Cyprus.</a:t>
            </a:r>
          </a:p>
          <a:p>
            <a:pPr marL="4572" lvl="1" indent="0" algn="just">
              <a:buNone/>
            </a:pPr>
            <a:endParaRPr lang="en-GB" dirty="0"/>
          </a:p>
          <a:p>
            <a:pPr lvl="1" algn="just">
              <a:buFont typeface="Wingdings" panose="05000000000000000000" pitchFamily="2" charset="2"/>
              <a:buChar char="§"/>
            </a:pPr>
            <a:r>
              <a:rPr lang="en-GB" dirty="0"/>
              <a:t>Besides the provision of legal services, the firm offers fiduciary/corporate services, advises on Cyprus International Trusts, assists clients in obtaining Cypriot citizenship or Cypriot residence permits (see below), and in moving to Cyprus for tax reasons on our very tax-efficient non-resident </a:t>
            </a:r>
            <a:r>
              <a:rPr lang="en-GB" dirty="0" err="1"/>
              <a:t>dom</a:t>
            </a:r>
            <a:r>
              <a:rPr lang="en-GB" dirty="0"/>
              <a:t> scheme. </a:t>
            </a:r>
          </a:p>
        </p:txBody>
      </p:sp>
    </p:spTree>
    <p:extLst>
      <p:ext uri="{BB962C8B-B14F-4D97-AF65-F5344CB8AC3E}">
        <p14:creationId xmlns:p14="http://schemas.microsoft.com/office/powerpoint/2010/main" val="245831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Corporate and Fiduciary Services</a:t>
            </a:r>
          </a:p>
        </p:txBody>
      </p:sp>
      <p:sp>
        <p:nvSpPr>
          <p:cNvPr id="3" name="Content Placeholder 2"/>
          <p:cNvSpPr>
            <a:spLocks noGrp="1"/>
          </p:cNvSpPr>
          <p:nvPr>
            <p:ph idx="1"/>
          </p:nvPr>
        </p:nvSpPr>
        <p:spPr>
          <a:xfrm>
            <a:off x="786244" y="1859974"/>
            <a:ext cx="10643755" cy="4883726"/>
          </a:xfrm>
        </p:spPr>
        <p:txBody>
          <a:bodyPr>
            <a:normAutofit/>
          </a:bodyPr>
          <a:lstStyle/>
          <a:p>
            <a:pPr lvl="1" algn="just">
              <a:buFont typeface="Wingdings" panose="05000000000000000000" pitchFamily="2" charset="2"/>
              <a:buChar char="§"/>
            </a:pPr>
            <a:r>
              <a:rPr lang="en-GB" dirty="0"/>
              <a:t>Setting up of Cyprus companies and offshore companies;</a:t>
            </a:r>
          </a:p>
          <a:p>
            <a:pPr lvl="1" algn="just">
              <a:buFont typeface="Wingdings" panose="05000000000000000000" pitchFamily="2" charset="2"/>
              <a:buChar char="§"/>
            </a:pPr>
            <a:r>
              <a:rPr lang="en-GB" dirty="0"/>
              <a:t>Looking after such entities including directorship;</a:t>
            </a:r>
          </a:p>
          <a:p>
            <a:pPr lvl="1" algn="just">
              <a:buFont typeface="Wingdings" panose="05000000000000000000" pitchFamily="2" charset="2"/>
              <a:buChar char="§"/>
            </a:pPr>
            <a:r>
              <a:rPr lang="en-GB" dirty="0"/>
              <a:t>Opening up of bank accounts; and</a:t>
            </a:r>
          </a:p>
          <a:p>
            <a:pPr lvl="1" algn="just">
              <a:buFont typeface="Wingdings" panose="05000000000000000000" pitchFamily="2" charset="2"/>
              <a:buChar char="§"/>
            </a:pPr>
            <a:r>
              <a:rPr lang="en-GB" dirty="0"/>
              <a:t>Representative offices.</a:t>
            </a:r>
          </a:p>
        </p:txBody>
      </p:sp>
    </p:spTree>
    <p:extLst>
      <p:ext uri="{BB962C8B-B14F-4D97-AF65-F5344CB8AC3E}">
        <p14:creationId xmlns:p14="http://schemas.microsoft.com/office/powerpoint/2010/main" val="6853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Cyprus International Trusts</a:t>
            </a:r>
          </a:p>
        </p:txBody>
      </p:sp>
      <p:sp>
        <p:nvSpPr>
          <p:cNvPr id="3" name="Content Placeholder 2"/>
          <p:cNvSpPr>
            <a:spLocks noGrp="1"/>
          </p:cNvSpPr>
          <p:nvPr>
            <p:ph idx="1"/>
          </p:nvPr>
        </p:nvSpPr>
        <p:spPr>
          <a:xfrm>
            <a:off x="657224" y="2040255"/>
            <a:ext cx="10753725" cy="3766185"/>
          </a:xfrm>
        </p:spPr>
        <p:txBody>
          <a:bodyPr>
            <a:normAutofit/>
          </a:bodyPr>
          <a:lstStyle/>
          <a:p>
            <a:pPr algn="just"/>
            <a:r>
              <a:rPr lang="en-GB" dirty="0"/>
              <a:t>The firm can assist a client in the formation of a Cyprus International Trust. A trust can qualify as a Cyprus International Trust if the following pre-conditions are met:</a:t>
            </a:r>
          </a:p>
          <a:p>
            <a:pPr marL="514350" indent="-514350" algn="just">
              <a:buAutoNum type="arabicPeriod"/>
            </a:pPr>
            <a:r>
              <a:rPr lang="en-GB" dirty="0">
                <a:solidFill>
                  <a:schemeClr val="tx1"/>
                </a:solidFill>
              </a:rPr>
              <a:t>the settlor is not a tax resident of the Republic of Cyprus during the year preceding the year of creating the trust;</a:t>
            </a:r>
          </a:p>
          <a:p>
            <a:pPr marL="514350" indent="-514350" algn="just">
              <a:buAutoNum type="arabicPeriod"/>
            </a:pPr>
            <a:r>
              <a:rPr lang="en-GB" dirty="0">
                <a:solidFill>
                  <a:schemeClr val="tx1"/>
                </a:solidFill>
              </a:rPr>
              <a:t>at least one of the trustees is a permanent resident of the Republic of Cyprus;</a:t>
            </a:r>
          </a:p>
          <a:p>
            <a:pPr marL="514350" indent="-514350" algn="just">
              <a:buAutoNum type="arabicPeriod"/>
            </a:pPr>
            <a:r>
              <a:rPr lang="en-GB" dirty="0">
                <a:solidFill>
                  <a:schemeClr val="tx1"/>
                </a:solidFill>
              </a:rPr>
              <a:t>no beneficiary, other than a charitable institution, is a tax resident of the Republic of Cyprus during the year preceding the year of creating the trust.</a:t>
            </a:r>
          </a:p>
          <a:p>
            <a:pPr algn="just"/>
            <a:r>
              <a:rPr lang="en-GB" dirty="0"/>
              <a:t>Cyprus International Trusts enjoy various tax advantages which make them very attractive for tax planning purposes. </a:t>
            </a:r>
          </a:p>
        </p:txBody>
      </p:sp>
    </p:spTree>
    <p:extLst>
      <p:ext uri="{BB962C8B-B14F-4D97-AF65-F5344CB8AC3E}">
        <p14:creationId xmlns:p14="http://schemas.microsoft.com/office/powerpoint/2010/main" val="415873296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3020</TotalTime>
  <Words>881</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Metropolitan</vt:lpstr>
      <vt:lpstr>PowerPoint Presentation</vt:lpstr>
      <vt:lpstr>The firm</vt:lpstr>
      <vt:lpstr>The firm’s founder</vt:lpstr>
      <vt:lpstr>Our offices</vt:lpstr>
      <vt:lpstr>PowerPoint Presentation</vt:lpstr>
      <vt:lpstr>Main areas of practice</vt:lpstr>
      <vt:lpstr>PowerPoint Presentation</vt:lpstr>
      <vt:lpstr>Corporate and Fiduciary Services</vt:lpstr>
      <vt:lpstr>Cyprus International Trusts</vt:lpstr>
      <vt:lpstr>Cyprus Residency and Citizenship </vt:lpstr>
      <vt:lpstr>Taxation</vt:lpstr>
      <vt:lpstr>Contact information</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Cyprus</dc:title>
  <dc:creator>christina</dc:creator>
  <cp:lastModifiedBy>Carly Davis</cp:lastModifiedBy>
  <cp:revision>146</cp:revision>
  <cp:lastPrinted>2017-10-20T06:28:56Z</cp:lastPrinted>
  <dcterms:created xsi:type="dcterms:W3CDTF">2015-05-04T07:23:22Z</dcterms:created>
  <dcterms:modified xsi:type="dcterms:W3CDTF">2017-10-20T08:05:04Z</dcterms:modified>
</cp:coreProperties>
</file>